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67" r:id="rId3"/>
    <p:sldId id="258" r:id="rId4"/>
    <p:sldId id="285" r:id="rId5"/>
    <p:sldId id="286" r:id="rId6"/>
    <p:sldId id="287" r:id="rId7"/>
    <p:sldId id="288" r:id="rId8"/>
    <p:sldId id="289" r:id="rId9"/>
    <p:sldId id="290" r:id="rId10"/>
    <p:sldId id="293" r:id="rId11"/>
    <p:sldId id="291" r:id="rId12"/>
    <p:sldId id="292" r:id="rId13"/>
    <p:sldId id="294" r:id="rId14"/>
    <p:sldId id="273" r:id="rId15"/>
    <p:sldId id="295" r:id="rId16"/>
    <p:sldId id="264" r:id="rId17"/>
    <p:sldId id="284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027" autoAdjust="0"/>
  </p:normalViewPr>
  <p:slideViewPr>
    <p:cSldViewPr snapToGrid="0">
      <p:cViewPr>
        <p:scale>
          <a:sx n="60" d="100"/>
          <a:sy n="60" d="100"/>
        </p:scale>
        <p:origin x="2098" y="211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75E8E-D067-40BE-8067-60BEC63713A2}" type="datetimeFigureOut">
              <a:rPr lang="en-GB" smtClean="0"/>
              <a:t>19/02/2018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D93C9-B2FF-4D76-8851-D84BA33B277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29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734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this paper, we build on [31] (K. Yamaguchi, D.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McAllester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R.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Urtasun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Efficient joint segmentation, occlusion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labeling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stereo and flow estimation. In ECCV, 2014.) and propose a much more efficient optimization algorithm that results in an order of magnitude less updates (speed-up). Inspired by the SEEDS algorithm [8] our method uses a coarse-to-fine energy update strategy, which allows the optimization to reach better energy minima than [31] when employing even a single iteration.”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265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function: Objective function similar to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kmeans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clustering, where we want Superpixels that are coherent in appearance but that have also regular shape. We additionally add constraints on the size of the Superpixel to prevent tiny Superpixels.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662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726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4611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0013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6143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5993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360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645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Firstly introduced by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Xiaofeng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Ren and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Jitendra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Malik in their paper (but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segmentation was applied already before):</a:t>
            </a:r>
            <a:b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a Classification Model for Segmentation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Goal: Classification model for Segmentation accuracy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Drew attention through good results and holding its promises	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algorithms around 2009 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48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Superpixels group perceptually similar pixels (e.g. colour) to create visually meaningful entities while heavily reducing the number of primitives for subsequent processing steps.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 number of pixels in images make then unfeasible computationally and images are a discretization of the continuous reality (why is that a problem though?)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equally treated as oversegmentaion algorithms (but number of Superpixels settable)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743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number of Superpixels settable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545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Partition: They should define a partition on the image (disjoint and labelled)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Connectivity: Connected set of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Boundary adherence: Preserve image boundaries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Compactness, Regularity and Smoothness (if no boundaries)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Efficiency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smtClean="0"/>
              <a:t>Controllable number of Superpixels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969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Stereo and occlusion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3D-Reconstruction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Saliency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proposal detection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recovery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 estimation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 segmentation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Indoor scene understanding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Optical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Scene flow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Clothes parsing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Basis for CNNs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555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Watershed-based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Compact Watershed, Water 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Edge-Augmented Mean Shift (EAMS), Quick Shift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usually classified as over-segmentation algorithms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Normalised cuts, Constant Intensity Superpixels, 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Contour-Evolution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Turbo Pixels, ERGC (fast)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Path-based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Path Finder, Topology Preserving Superpixels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 (Simple Linear Iterative Clustering), Depth Adaptive Superpixels,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Preemptive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SLIC, Voxel-Cloud Connectivity Segmentation (VCCS, usually used for point cloud)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Energy Optimisation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SEEDS (Superpixels extracted via energy-driven sampling), ETPS (Extended Topology Preserving Segmentation), CRS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Wavelet-based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Superpixels from Edge avoiding wavelets (SEAW)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differences are in the objective function they minimize and in the optimization technique that performs the minimization.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are typically based on agglomerative clustering in the </a:t>
            </a:r>
            <a:r>
              <a:rPr lang="en-GB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color</a:t>
            </a:r>
            <a:r>
              <a:rPr lang="en-GB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domain [9, 12, 14], k-means style energy optimization [1], and coarse-to-fine optimization [7, 8]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endParaRPr lang="en-GB" dirty="0" smtClean="0"/>
          </a:p>
          <a:p>
            <a:pPr marL="0" lvl="0" indent="0">
              <a:buFont typeface="Arial" panose="020B0604020202020204" pitchFamily="34" charset="0"/>
              <a:buNone/>
            </a:pP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530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D93C9-B2FF-4D76-8851-D84BA33B27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431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13659" cy="365125"/>
          </a:xfrm>
        </p:spPr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349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93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83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54643"/>
            <a:ext cx="7886700" cy="497711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/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1548493" cy="365125"/>
          </a:xfrm>
        </p:spPr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752354"/>
            <a:ext cx="78867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862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1824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956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3227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266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029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7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136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Formatvorlagen des Textmasters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15659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D3F8E-99BC-4812-95D4-548B8E992B94}" type="slidenum">
              <a:rPr lang="en-GB" smtClean="0"/>
              <a:t>‹Nr.›</a:t>
            </a:fld>
            <a:endParaRPr lang="en-GB"/>
          </a:p>
        </p:txBody>
      </p:sp>
      <p:cxnSp>
        <p:nvCxnSpPr>
          <p:cNvPr id="8" name="Gerader Verbinder 7"/>
          <p:cNvCxnSpPr/>
          <p:nvPr userDrawn="1"/>
        </p:nvCxnSpPr>
        <p:spPr>
          <a:xfrm>
            <a:off x="628650" y="6261463"/>
            <a:ext cx="78867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89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el 68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GB" dirty="0" smtClean="0"/>
              <a:t>Superpixels</a:t>
            </a:r>
            <a:endParaRPr lang="en-GB" dirty="0"/>
          </a:p>
        </p:txBody>
      </p:sp>
      <p:sp>
        <p:nvSpPr>
          <p:cNvPr id="70" name="Untertitel 6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Ganiyu Ibraheem &amp; Philipp Seybold</a:t>
            </a:r>
          </a:p>
          <a:p>
            <a:r>
              <a:rPr lang="en-GB" dirty="0" smtClean="0"/>
              <a:t>Advanced Computer Vision</a:t>
            </a:r>
          </a:p>
          <a:p>
            <a:r>
              <a:rPr lang="en-GB" dirty="0" smtClean="0"/>
              <a:t>Group A3</a:t>
            </a:r>
            <a:endParaRPr lang="en-GB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Ganiyu Ibraheem (9)  Philipp Seybold (14)</a:t>
            </a:r>
            <a:endParaRPr lang="en-GB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47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10</a:t>
            </a:fld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1393"/>
            <a:ext cx="9144000" cy="1164022"/>
          </a:xfrm>
          <a:prstGeom prst="rect">
            <a:avLst/>
          </a:prstGeom>
        </p:spPr>
      </p:pic>
      <p:pic>
        <p:nvPicPr>
          <p:cNvPr id="9" name="Grafik 8"/>
          <p:cNvPicPr/>
          <p:nvPr/>
        </p:nvPicPr>
        <p:blipFill>
          <a:blip r:embed="rId4"/>
          <a:stretch>
            <a:fillRect/>
          </a:stretch>
        </p:blipFill>
        <p:spPr>
          <a:xfrm>
            <a:off x="1822450" y="3500455"/>
            <a:ext cx="5499100" cy="266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5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dirty="0"/>
              <a:t>Rectangular grid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err="1"/>
              <a:t>Init</a:t>
            </a:r>
            <a:r>
              <a:rPr lang="en-GB" dirty="0"/>
              <a:t> + For level: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Compute mean </a:t>
            </a:r>
            <a:r>
              <a:rPr lang="en-GB" dirty="0" err="1"/>
              <a:t>color</a:t>
            </a:r>
            <a:r>
              <a:rPr lang="en-GB" dirty="0"/>
              <a:t> (</a:t>
            </a:r>
            <a:r>
              <a:rPr lang="en-GB" dirty="0" err="1"/>
              <a:t>center</a:t>
            </a:r>
            <a:r>
              <a:rPr lang="en-GB" dirty="0"/>
              <a:t>) and mean position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For </a:t>
            </a:r>
            <a:r>
              <a:rPr lang="en-GB" dirty="0" err="1"/>
              <a:t>iter</a:t>
            </a:r>
            <a:r>
              <a:rPr lang="en-GB" dirty="0"/>
              <a:t>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Get all boundary blocks on level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While list != empty: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Valid connectivity block </a:t>
            </a:r>
            <a:r>
              <a:rPr lang="en-GB" dirty="0" err="1"/>
              <a:t>i</a:t>
            </a:r>
            <a:r>
              <a:rPr lang="en-GB" dirty="0"/>
              <a:t> -&gt; minimize Energy function to find block best suitable block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/>
              <a:t>If new block is different from old </a:t>
            </a:r>
            <a:r>
              <a:rPr lang="en-GB" dirty="0" smtClean="0"/>
              <a:t>one: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 smtClean="0"/>
              <a:t>Update </a:t>
            </a:r>
            <a:r>
              <a:rPr lang="en-GB" dirty="0" err="1"/>
              <a:t>center</a:t>
            </a:r>
            <a:r>
              <a:rPr lang="en-GB" dirty="0"/>
              <a:t> and means for the two blocks </a:t>
            </a:r>
            <a:r>
              <a:rPr lang="en-GB" dirty="0" smtClean="0"/>
              <a:t>and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GB" dirty="0" smtClean="0"/>
              <a:t>Add </a:t>
            </a:r>
            <a:r>
              <a:rPr lang="en-GB" dirty="0"/>
              <a:t>i’s neighbours to block list </a:t>
            </a:r>
            <a:r>
              <a:rPr lang="en-GB" dirty="0" smtClean="0"/>
              <a:t>end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660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 </a:t>
            </a:r>
            <a:r>
              <a:rPr lang="en-GB" dirty="0" err="1"/>
              <a:t>pos</a:t>
            </a:r>
            <a:r>
              <a:rPr lang="en-GB" dirty="0"/>
              <a:t> = Shape Regularization (should be regular in </a:t>
            </a:r>
            <a:r>
              <a:rPr lang="en-GB" dirty="0" smtClean="0"/>
              <a:t>shape)</a:t>
            </a:r>
          </a:p>
          <a:p>
            <a:r>
              <a:rPr lang="en-GB" dirty="0" smtClean="0"/>
              <a:t>E </a:t>
            </a:r>
            <a:r>
              <a:rPr lang="en-GB" dirty="0"/>
              <a:t>col = Appearance Coherence (encourage </a:t>
            </a:r>
            <a:r>
              <a:rPr lang="en-GB" dirty="0" err="1"/>
              <a:t>color</a:t>
            </a:r>
            <a:r>
              <a:rPr lang="en-GB" dirty="0"/>
              <a:t> </a:t>
            </a:r>
            <a:r>
              <a:rPr lang="en-GB" dirty="0" smtClean="0"/>
              <a:t>homogeneity)</a:t>
            </a:r>
          </a:p>
          <a:p>
            <a:r>
              <a:rPr lang="en-GB" dirty="0" smtClean="0"/>
              <a:t>E </a:t>
            </a:r>
            <a:r>
              <a:rPr lang="en-GB" dirty="0"/>
              <a:t>b = Boundary Length (encourage small boundary </a:t>
            </a:r>
            <a:r>
              <a:rPr lang="en-GB" dirty="0" smtClean="0"/>
              <a:t>length)</a:t>
            </a:r>
          </a:p>
          <a:p>
            <a:r>
              <a:rPr lang="en-GB" dirty="0" smtClean="0"/>
              <a:t>E </a:t>
            </a:r>
            <a:r>
              <a:rPr lang="en-GB" dirty="0" err="1"/>
              <a:t>topo</a:t>
            </a:r>
            <a:r>
              <a:rPr lang="en-GB" dirty="0"/>
              <a:t> = Topology Preservation (focuses a connected </a:t>
            </a:r>
            <a:r>
              <a:rPr lang="en-GB" dirty="0" smtClean="0"/>
              <a:t>component)</a:t>
            </a:r>
          </a:p>
          <a:p>
            <a:r>
              <a:rPr lang="en-GB" dirty="0" smtClean="0"/>
              <a:t>E </a:t>
            </a:r>
            <a:r>
              <a:rPr lang="en-GB" dirty="0"/>
              <a:t>size = Minimum size (size needs to be at least ¼ of their initialization size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98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Extended Topology Preserving Segmentation (ETPS)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13</a:t>
            </a:fld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GB" dirty="0" smtClean="0"/>
                  <a:t>E mon </a:t>
                </a:r>
                <a:r>
                  <a:rPr lang="en-GB" dirty="0"/>
                  <a:t>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p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𝑐𝑜𝑙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𝑝𝑜𝑠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8</m:t>
                            </m:r>
                          </m:sub>
                        </m:sSub>
                      </m:sub>
                    </m:sSub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𝑡𝑜𝑝𝑜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𝑠𝑖𝑧𝑒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7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46" t="-207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9482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Demonstration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752355"/>
            <a:ext cx="7886700" cy="542460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dirty="0" smtClean="0">
                <a:solidFill>
                  <a:srgbClr val="FF0000"/>
                </a:solidFill>
              </a:rPr>
              <a:t>Live Demo</a:t>
            </a:r>
            <a:r>
              <a:rPr lang="en-GB" dirty="0">
                <a:solidFill>
                  <a:srgbClr val="FF0000"/>
                </a:solidFill>
              </a:rPr>
              <a:t/>
            </a:r>
            <a:br>
              <a:rPr lang="en-GB" dirty="0">
                <a:solidFill>
                  <a:srgbClr val="FF0000"/>
                </a:solidFill>
              </a:rPr>
            </a:br>
            <a:r>
              <a:rPr lang="en-GB" sz="2000" dirty="0">
                <a:solidFill>
                  <a:srgbClr val="FF0000"/>
                </a:solidFill>
              </a:rPr>
              <a:t>(Extended Topology Preserving </a:t>
            </a:r>
            <a:r>
              <a:rPr lang="en-GB" sz="2000" dirty="0" smtClean="0">
                <a:solidFill>
                  <a:srgbClr val="FF0000"/>
                </a:solidFill>
              </a:rPr>
              <a:t>Segmentation)</a:t>
            </a:r>
          </a:p>
          <a:p>
            <a:pPr marL="0" indent="0" algn="ctr">
              <a:buNone/>
            </a:pPr>
            <a:r>
              <a:rPr lang="en-GB" sz="2000" dirty="0" smtClean="0">
                <a:solidFill>
                  <a:srgbClr val="FF0000"/>
                </a:solidFill>
              </a:rPr>
              <a:t>Donald Trump</a:t>
            </a:r>
          </a:p>
          <a:p>
            <a:pPr marL="0" indent="0" algn="ctr">
              <a:buNone/>
            </a:pPr>
            <a:r>
              <a:rPr lang="en-GB" sz="2000" dirty="0" smtClean="0">
                <a:solidFill>
                  <a:srgbClr val="FF0000"/>
                </a:solidFill>
              </a:rPr>
              <a:t>Compare 3 methods</a:t>
            </a:r>
            <a:br>
              <a:rPr lang="en-GB" sz="2000" dirty="0" smtClean="0">
                <a:solidFill>
                  <a:srgbClr val="FF0000"/>
                </a:solidFill>
              </a:rPr>
            </a:br>
            <a:r>
              <a:rPr lang="en-GB" sz="2000" dirty="0" smtClean="0">
                <a:solidFill>
                  <a:srgbClr val="FF0000"/>
                </a:solidFill>
              </a:rPr>
              <a:t>At least 1 life feed</a:t>
            </a:r>
            <a:br>
              <a:rPr lang="en-GB" sz="2000" dirty="0" smtClean="0">
                <a:solidFill>
                  <a:srgbClr val="FF0000"/>
                </a:solidFill>
              </a:rPr>
            </a:br>
            <a:endParaRPr lang="en-GB" sz="2000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endParaRPr lang="en-GB" sz="2000" dirty="0" smtClean="0">
              <a:solidFill>
                <a:srgbClr val="FF0000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34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Performance of different approaches depends on application and correct parameterization</a:t>
            </a:r>
          </a:p>
          <a:p>
            <a:r>
              <a:rPr lang="en-GB" dirty="0" smtClean="0"/>
              <a:t>State-of-the-art methods for a variety of problems with great results</a:t>
            </a:r>
          </a:p>
          <a:p>
            <a:r>
              <a:rPr lang="en-GB" dirty="0" smtClean="0"/>
              <a:t>Only a few real-time performing approaches</a:t>
            </a:r>
          </a:p>
          <a:p>
            <a:r>
              <a:rPr lang="en-GB" dirty="0" smtClean="0"/>
              <a:t>Fast-paced field within computer vision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44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Sources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16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479055"/>
              </p:ext>
            </p:extLst>
          </p:nvPr>
        </p:nvGraphicFramePr>
        <p:xfrm>
          <a:off x="628650" y="1482344"/>
          <a:ext cx="7886700" cy="2214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2742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7283958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224536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[1]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Learning a Classification Model for Segmentation</a:t>
                      </a:r>
                      <a:endParaRPr lang="en-GB" sz="1800" kern="120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[2]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Superpixels: An Evaluation of the State-of-the-Art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[3]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Real-Time Coarse-to-fine Topologically Preserving Segmentation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[4]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rgbClr val="FF0000"/>
                          </a:solidFill>
                        </a:rPr>
                        <a:t>…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081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Work distribution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17</a:t>
            </a:fld>
            <a:endParaRPr lang="en-GB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817348"/>
              </p:ext>
            </p:extLst>
          </p:nvPr>
        </p:nvGraphicFramePr>
        <p:xfrm>
          <a:off x="628650" y="1482344"/>
          <a:ext cx="7886700" cy="43901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0120">
                  <a:extLst>
                    <a:ext uri="{9D8B030D-6E8A-4147-A177-3AD203B41FA5}">
                      <a16:colId xmlns:a16="http://schemas.microsoft.com/office/drawing/2014/main" val="1144154568"/>
                    </a:ext>
                  </a:extLst>
                </a:gridCol>
                <a:gridCol w="6926580">
                  <a:extLst>
                    <a:ext uri="{9D8B030D-6E8A-4147-A177-3AD203B41FA5}">
                      <a16:colId xmlns:a16="http://schemas.microsoft.com/office/drawing/2014/main" val="2266596445"/>
                    </a:ext>
                  </a:extLst>
                </a:gridCol>
              </a:tblGrid>
              <a:tr h="895096">
                <a:tc gridSpan="2">
                  <a:txBody>
                    <a:bodyPr/>
                    <a:lstStyle/>
                    <a:p>
                      <a:r>
                        <a:rPr lang="en-GB" sz="2000" dirty="0" smtClean="0"/>
                        <a:t>Equal</a:t>
                      </a:r>
                      <a:r>
                        <a:rPr lang="en-GB" sz="2000" baseline="0" dirty="0" smtClean="0"/>
                        <a:t> workload for both group members in every part of the project with different focusses for the presentation:</a:t>
                      </a:r>
                      <a:endParaRPr lang="en-GB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674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Ganiyu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Implementation of stream feature and work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on both approaches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for the force field transformation; focused on math for implementation part</a:t>
                      </a:r>
                      <a:endParaRPr lang="en-GB" sz="2000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1696316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Philipp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Worked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on both approaches when issues occurred and provided comparisons to other implementations; focused on theory of the approach as a whole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246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9990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83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1202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15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200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Discussion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Any Questions?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18</a:t>
            </a:fld>
            <a:endParaRPr lang="en-GB"/>
          </a:p>
        </p:txBody>
      </p:sp>
      <p:pic>
        <p:nvPicPr>
          <p:cNvPr id="1028" name="Picture 4" descr="https://justshootitpodcast.files.wordpress.com/2016/01/questions.jpg?w=428&amp;h=281&amp;crop=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663031"/>
            <a:ext cx="40767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21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2</a:t>
            </a:fld>
            <a:endParaRPr lang="en-GB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628650" y="1690689"/>
            <a:ext cx="7886700" cy="448627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accent1"/>
                </a:solidFill>
              </a:rPr>
              <a:t>Introduction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Definition &amp; Properties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Applications</a:t>
            </a:r>
          </a:p>
          <a:p>
            <a:r>
              <a:rPr lang="en-GB" dirty="0" smtClean="0">
                <a:solidFill>
                  <a:schemeClr val="accent1"/>
                </a:solidFill>
              </a:rPr>
              <a:t>Approaches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State-Of-The-Art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Demonstration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Discussion</a:t>
            </a:r>
          </a:p>
          <a:p>
            <a:pPr marL="0" indent="0">
              <a:buNone/>
            </a:pPr>
            <a:r>
              <a:rPr lang="en-GB" dirty="0" smtClean="0">
                <a:solidFill>
                  <a:schemeClr val="accent1"/>
                </a:solidFill>
              </a:rPr>
              <a:t>Ganiyu</a:t>
            </a:r>
            <a:r>
              <a:rPr lang="en-GB" dirty="0" smtClean="0"/>
              <a:t>, </a:t>
            </a:r>
            <a:r>
              <a:rPr lang="en-GB" dirty="0" smtClean="0">
                <a:solidFill>
                  <a:srgbClr val="00B050"/>
                </a:solidFill>
              </a:rPr>
              <a:t>Philipp</a:t>
            </a:r>
            <a:endParaRPr lang="en-GB" dirty="0" smtClean="0">
              <a:solidFill>
                <a:srgbClr val="00B050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762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Introduction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Firstly </a:t>
            </a:r>
            <a:r>
              <a:rPr lang="en-GB" dirty="0"/>
              <a:t>introduced by </a:t>
            </a:r>
            <a:r>
              <a:rPr lang="en-GB" dirty="0" err="1"/>
              <a:t>Xiaofeng</a:t>
            </a:r>
            <a:r>
              <a:rPr lang="en-GB" dirty="0"/>
              <a:t> Ren and </a:t>
            </a:r>
            <a:r>
              <a:rPr lang="en-GB" dirty="0" err="1"/>
              <a:t>Jitendra</a:t>
            </a:r>
            <a:r>
              <a:rPr lang="en-GB" dirty="0"/>
              <a:t> </a:t>
            </a:r>
            <a:r>
              <a:rPr lang="en-GB" dirty="0" smtClean="0"/>
              <a:t>Malik in: “Learning </a:t>
            </a:r>
            <a:r>
              <a:rPr lang="en-GB" dirty="0"/>
              <a:t>a Classification Model for </a:t>
            </a:r>
            <a:r>
              <a:rPr lang="en-GB" dirty="0" smtClean="0"/>
              <a:t>Segmentation”</a:t>
            </a:r>
            <a:r>
              <a:rPr lang="en-GB" dirty="0"/>
              <a:t>	</a:t>
            </a:r>
          </a:p>
          <a:p>
            <a:pPr lvl="0"/>
            <a:r>
              <a:rPr lang="en-GB" dirty="0" smtClean="0"/>
              <a:t>First Superpixel algorithms </a:t>
            </a:r>
            <a:r>
              <a:rPr lang="en-GB" dirty="0"/>
              <a:t>around 2009 </a:t>
            </a:r>
            <a:endParaRPr lang="en-GB" dirty="0" smtClean="0"/>
          </a:p>
          <a:p>
            <a:pPr lvl="0"/>
            <a:r>
              <a:rPr lang="en-GB" dirty="0" smtClean="0"/>
              <a:t>Fast expansion until now into nearly all Computer Vison domains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80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</a:t>
            </a:r>
            <a:r>
              <a:rPr lang="en-GB" dirty="0" smtClean="0"/>
              <a:t>roup </a:t>
            </a:r>
            <a:r>
              <a:rPr lang="en-GB" dirty="0"/>
              <a:t>perceptually similar pixels (e.g. colour) to create visually meaningful </a:t>
            </a:r>
            <a:r>
              <a:rPr lang="en-GB" dirty="0" smtClean="0"/>
              <a:t>entities</a:t>
            </a:r>
          </a:p>
          <a:p>
            <a:r>
              <a:rPr lang="en-GB" dirty="0" smtClean="0"/>
              <a:t>Heavily </a:t>
            </a:r>
            <a:r>
              <a:rPr lang="en-GB" dirty="0"/>
              <a:t>reducing the number of primitives for subsequent processing steps</a:t>
            </a:r>
          </a:p>
          <a:p>
            <a:r>
              <a:rPr lang="en-GB" dirty="0"/>
              <a:t>Often equally treated as oversegmentaion algorithms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70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Definition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194817"/>
            <a:ext cx="7886700" cy="4982146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Example (SLIC)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5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04" y="1885616"/>
            <a:ext cx="8698992" cy="42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08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Properties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Partition</a:t>
            </a:r>
          </a:p>
          <a:p>
            <a:pPr lvl="0"/>
            <a:r>
              <a:rPr lang="en-GB" dirty="0" smtClean="0"/>
              <a:t>Connectivity</a:t>
            </a:r>
          </a:p>
          <a:p>
            <a:pPr lvl="0"/>
            <a:r>
              <a:rPr lang="en-GB" dirty="0" smtClean="0"/>
              <a:t>Boundary adherence</a:t>
            </a:r>
            <a:endParaRPr lang="en-GB" dirty="0"/>
          </a:p>
          <a:p>
            <a:pPr lvl="0"/>
            <a:r>
              <a:rPr lang="en-GB" dirty="0"/>
              <a:t>Compactness, Regularity and </a:t>
            </a:r>
            <a:r>
              <a:rPr lang="en-GB" dirty="0" smtClean="0"/>
              <a:t>Smoothness</a:t>
            </a:r>
            <a:endParaRPr lang="en-GB" dirty="0"/>
          </a:p>
          <a:p>
            <a:pPr lvl="0"/>
            <a:r>
              <a:rPr lang="en-GB" dirty="0"/>
              <a:t>Efficiency</a:t>
            </a:r>
          </a:p>
          <a:p>
            <a:pPr lvl="0"/>
            <a:r>
              <a:rPr lang="en-GB" dirty="0"/>
              <a:t>Controllable number of </a:t>
            </a:r>
            <a:r>
              <a:rPr lang="en-GB" dirty="0" smtClean="0"/>
              <a:t>Superpixels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66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Applications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/>
              <a:t>Tracking</a:t>
            </a:r>
          </a:p>
          <a:p>
            <a:pPr lvl="0"/>
            <a:r>
              <a:rPr lang="en-GB" dirty="0"/>
              <a:t>Stereo and occlusion</a:t>
            </a:r>
          </a:p>
          <a:p>
            <a:pPr lvl="0"/>
            <a:r>
              <a:rPr lang="en-GB" dirty="0" smtClean="0"/>
              <a:t>3D-Reconstruction</a:t>
            </a:r>
            <a:endParaRPr lang="en-GB" dirty="0"/>
          </a:p>
          <a:p>
            <a:pPr lvl="0"/>
            <a:r>
              <a:rPr lang="en-GB" dirty="0"/>
              <a:t>Object detection</a:t>
            </a:r>
          </a:p>
          <a:p>
            <a:pPr lvl="0"/>
            <a:r>
              <a:rPr lang="en-GB" dirty="0" smtClean="0"/>
              <a:t>Depth recovery &amp; estimation</a:t>
            </a:r>
            <a:endParaRPr lang="en-GB" dirty="0"/>
          </a:p>
          <a:p>
            <a:pPr lvl="0"/>
            <a:r>
              <a:rPr lang="en-GB" dirty="0" smtClean="0"/>
              <a:t>Semantic </a:t>
            </a:r>
            <a:r>
              <a:rPr lang="en-GB" dirty="0"/>
              <a:t>segmentation</a:t>
            </a:r>
          </a:p>
          <a:p>
            <a:pPr lvl="0"/>
            <a:r>
              <a:rPr lang="en-GB" dirty="0" smtClean="0"/>
              <a:t>Optical &amp; scene flow</a:t>
            </a:r>
            <a:endParaRPr lang="en-GB" dirty="0"/>
          </a:p>
          <a:p>
            <a:pPr lvl="0"/>
            <a:r>
              <a:rPr lang="en-GB" dirty="0" smtClean="0"/>
              <a:t>…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COMP6206 Advanced Computer Vision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597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Approaches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dirty="0" smtClean="0"/>
              <a:t>Watershed-based</a:t>
            </a:r>
          </a:p>
          <a:p>
            <a:pPr lvl="0"/>
            <a:r>
              <a:rPr lang="en-GB" dirty="0" smtClean="0"/>
              <a:t>Density-based (EAMS)</a:t>
            </a:r>
            <a:endParaRPr lang="en-GB" dirty="0"/>
          </a:p>
          <a:p>
            <a:pPr lvl="0"/>
            <a:r>
              <a:rPr lang="en-GB" dirty="0" smtClean="0"/>
              <a:t>Graph-based (ERS)</a:t>
            </a:r>
          </a:p>
          <a:p>
            <a:pPr lvl="0"/>
            <a:r>
              <a:rPr lang="en-GB" dirty="0" smtClean="0"/>
              <a:t>Contour-Evolution (ERGC)</a:t>
            </a:r>
            <a:endParaRPr lang="en-GB" dirty="0"/>
          </a:p>
          <a:p>
            <a:pPr lvl="0"/>
            <a:r>
              <a:rPr lang="en-GB" dirty="0" smtClean="0"/>
              <a:t>Path-based</a:t>
            </a:r>
            <a:endParaRPr lang="en-GB" dirty="0"/>
          </a:p>
          <a:p>
            <a:pPr lvl="0"/>
            <a:r>
              <a:rPr lang="en-GB" dirty="0" smtClean="0"/>
              <a:t>Clustering-based (SLIC)</a:t>
            </a:r>
          </a:p>
          <a:p>
            <a:pPr lvl="0"/>
            <a:r>
              <a:rPr lang="en-GB" dirty="0" smtClean="0"/>
              <a:t>Energy Optimisation (SEEDS, ETPS, CRS)</a:t>
            </a:r>
          </a:p>
          <a:p>
            <a:pPr lvl="0"/>
            <a:r>
              <a:rPr lang="en-GB" dirty="0" smtClean="0"/>
              <a:t>Wavelet-based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8166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State-Of-The-Art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516283"/>
            <a:ext cx="7886700" cy="4409029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Edge-Augmented Mean Shift </a:t>
            </a:r>
            <a:r>
              <a:rPr lang="en-GB" dirty="0" smtClean="0"/>
              <a:t>(EAMS)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GB" dirty="0" smtClean="0"/>
              <a:t>Entropy-Rate-Superpixel (ERS)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…</a:t>
            </a:r>
          </a:p>
          <a:p>
            <a:r>
              <a:rPr lang="en-GB" dirty="0"/>
              <a:t>Simple Linear Iterative Clustering </a:t>
            </a:r>
            <a:r>
              <a:rPr lang="en-GB" dirty="0" smtClean="0"/>
              <a:t>(SLIC)</a:t>
            </a:r>
          </a:p>
          <a:p>
            <a:pPr lvl="1"/>
            <a:r>
              <a:rPr lang="en-GB" dirty="0" smtClean="0"/>
              <a:t>iterative </a:t>
            </a:r>
            <a:r>
              <a:rPr lang="en-GB" dirty="0"/>
              <a:t>k-means style clustering</a:t>
            </a:r>
            <a:endParaRPr lang="en-GB" dirty="0" smtClean="0"/>
          </a:p>
          <a:p>
            <a:r>
              <a:rPr lang="en-GB" dirty="0" smtClean="0"/>
              <a:t>Extended </a:t>
            </a:r>
            <a:r>
              <a:rPr lang="en-GB" dirty="0"/>
              <a:t>Topology Preserving </a:t>
            </a:r>
            <a:r>
              <a:rPr lang="en-GB" dirty="0" smtClean="0"/>
              <a:t>Segmentation (ETPS)</a:t>
            </a:r>
          </a:p>
          <a:p>
            <a:pPr lvl="1"/>
            <a:r>
              <a:rPr lang="en-GB" dirty="0"/>
              <a:t>Efficient joint segmentation, occlusion </a:t>
            </a:r>
            <a:r>
              <a:rPr lang="en-GB" dirty="0" smtClean="0"/>
              <a:t>labelling, </a:t>
            </a:r>
            <a:r>
              <a:rPr lang="en-GB" dirty="0"/>
              <a:t>stereo and flow </a:t>
            </a:r>
            <a:r>
              <a:rPr lang="en-GB" dirty="0" smtClean="0"/>
              <a:t>estimation</a:t>
            </a:r>
          </a:p>
          <a:p>
            <a:pPr lvl="1"/>
            <a:r>
              <a:rPr lang="en-GB" dirty="0" smtClean="0"/>
              <a:t>Uses coarse-to-fine </a:t>
            </a:r>
            <a:r>
              <a:rPr lang="en-GB" dirty="0"/>
              <a:t>energy update strategy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Ganiyu Ibraheem (9)  Philipp Seybold (14)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COMP6206 Advanced Computer Vision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D3F8E-99BC-4812-95D4-548B8E992B9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322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1311</TotalTime>
  <Words>1240</Words>
  <Application>Microsoft Office PowerPoint</Application>
  <PresentationFormat>Bildschirmpräsentation (4:3)</PresentationFormat>
  <Paragraphs>216</Paragraphs>
  <Slides>18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</vt:lpstr>
      <vt:lpstr>Superpixels</vt:lpstr>
      <vt:lpstr>Overview</vt:lpstr>
      <vt:lpstr>Introduction</vt:lpstr>
      <vt:lpstr>Definition</vt:lpstr>
      <vt:lpstr>Definition</vt:lpstr>
      <vt:lpstr>Properties</vt:lpstr>
      <vt:lpstr>Applications</vt:lpstr>
      <vt:lpstr>Approaches</vt:lpstr>
      <vt:lpstr>State-Of-The-Art</vt:lpstr>
      <vt:lpstr>Extended Topology Preserving Segmentation (ETPS)</vt:lpstr>
      <vt:lpstr>Extended Topology Preserving Segmentation (ETPS)</vt:lpstr>
      <vt:lpstr>Extended Topology Preserving Segmentation (ETPS)</vt:lpstr>
      <vt:lpstr>Extended Topology Preserving Segmentation (ETPS)</vt:lpstr>
      <vt:lpstr>Demonstration</vt:lpstr>
      <vt:lpstr>Result</vt:lpstr>
      <vt:lpstr>Sources</vt:lpstr>
      <vt:lpstr>Work distribution</vt:lpstr>
      <vt:lpstr>Discussion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Philipp</dc:creator>
  <cp:lastModifiedBy>Philipp</cp:lastModifiedBy>
  <cp:revision>148</cp:revision>
  <dcterms:created xsi:type="dcterms:W3CDTF">2018-02-01T16:42:40Z</dcterms:created>
  <dcterms:modified xsi:type="dcterms:W3CDTF">2018-02-19T18:02:20Z</dcterms:modified>
</cp:coreProperties>
</file>

<file path=docProps/thumbnail.jpeg>
</file>